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</p:sldMasterIdLst>
  <p:sldIdLst>
    <p:sldId id="256" r:id="rId3"/>
    <p:sldId id="257" r:id="rId4"/>
    <p:sldId id="27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8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80" r:id="rId24"/>
    <p:sldId id="277" r:id="rId25"/>
    <p:sldId id="274" r:id="rId26"/>
    <p:sldId id="275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D2D73-E4C9-4175-824F-D32A4543A680}" v="3" dt="2025-09-14T16:09:01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4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228600" y="428400"/>
            <a:ext cx="6222600" cy="98496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FFFFFF">
                <a:alpha val="5000"/>
              </a:srgbClr>
            </a:outerShdw>
          </a:effectLst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body"/>
          </p:nvPr>
        </p:nvSpPr>
        <p:spPr>
          <a:xfrm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228600" y="477000"/>
            <a:ext cx="5447520" cy="87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title"/>
          </p:nvPr>
        </p:nvSpPr>
        <p:spPr>
          <a:xfrm>
            <a:off x="228600" y="2593440"/>
            <a:ext cx="5447520" cy="87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11;p20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Google Shape;112;p20"/>
          <p:cNvSpPr/>
          <p:nvPr/>
        </p:nvSpPr>
        <p:spPr>
          <a:xfrm>
            <a:off x="228600" y="3283560"/>
            <a:ext cx="4945320" cy="49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  <a:hlinkClick r:id="rId4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562080" cy="984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title"/>
          </p:nvPr>
        </p:nvSpPr>
        <p:spPr>
          <a:xfrm>
            <a:off x="1248840" y="380880"/>
            <a:ext cx="547164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title"/>
          </p:nvPr>
        </p:nvSpPr>
        <p:spPr>
          <a:xfrm>
            <a:off x="228600" y="421920"/>
            <a:ext cx="1019880" cy="718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4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16;p21"/>
          <p:cNvPicPr/>
          <p:nvPr/>
        </p:nvPicPr>
        <p:blipFill>
          <a:blip r:embed="rId2"/>
          <a:srcRect t="5214" b="520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18;p22"/>
          <p:cNvPicPr/>
          <p:nvPr/>
        </p:nvPicPr>
        <p:blipFill>
          <a:blip r:embed="rId2"/>
          <a:srcRect t="5214" b="520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7;p4"/>
          <p:cNvPicPr/>
          <p:nvPr/>
        </p:nvPicPr>
        <p:blipFill>
          <a:blip r:embed="rId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28600" y="3999600"/>
            <a:ext cx="2020320" cy="73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21;p5"/>
          <p:cNvPicPr/>
          <p:nvPr/>
        </p:nvPicPr>
        <p:blipFill>
          <a:blip r:embed="rId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217480" y="228600"/>
            <a:ext cx="4231080" cy="468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29;p6"/>
          <p:cNvPicPr/>
          <p:nvPr/>
        </p:nvPicPr>
        <p:blipFill>
          <a:blip r:embed="rId2"/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32;p7"/>
          <p:cNvPicPr/>
          <p:nvPr/>
        </p:nvPicPr>
        <p:blipFill>
          <a:blip r:embed="rId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37;p8"/>
          <p:cNvPicPr/>
          <p:nvPr/>
        </p:nvPicPr>
        <p:blipFill>
          <a:blip r:embed="rId2"/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8;p11"/>
          <p:cNvPicPr/>
          <p:nvPr/>
        </p:nvPicPr>
        <p:blipFill>
          <a:blip r:embed="rId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40;p9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2669400" cy="33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24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127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3;p13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851360" y="228600"/>
            <a:ext cx="4143960" cy="984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4683960" y="191412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4683960" y="254016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4683960" y="316620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4683960" y="1290240"/>
            <a:ext cx="849240" cy="41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4683960" y="379224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4683960" y="4418280"/>
            <a:ext cx="849240" cy="4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body"/>
          </p:nvPr>
        </p:nvSpPr>
        <p:spPr>
          <a:xfrm>
            <a:off x="-304920" y="228600"/>
            <a:ext cx="4231080" cy="468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9;p14"/>
          <p:cNvPicPr/>
          <p:nvPr/>
        </p:nvPicPr>
        <p:blipFill>
          <a:blip r:embed="rId2"/>
          <a:stretch/>
        </p:blipFill>
        <p:spPr>
          <a:xfrm rot="10800000" flipH="1"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75120" cy="131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73;p15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4835520" cy="17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228600" y="1969920"/>
            <a:ext cx="4835520" cy="244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217480" y="228600"/>
            <a:ext cx="3926520" cy="468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78;p16"/>
          <p:cNvPicPr/>
          <p:nvPr/>
        </p:nvPicPr>
        <p:blipFill>
          <a:blip r:embed="rId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81;p17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301200" y="1910880"/>
            <a:ext cx="67860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228600" y="1911240"/>
            <a:ext cx="67752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title"/>
          </p:nvPr>
        </p:nvSpPr>
        <p:spPr>
          <a:xfrm>
            <a:off x="6375240" y="1911240"/>
            <a:ext cx="678600" cy="49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90;p18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1drv.ms/w/c/e93dc34a8865cef2/EedZ-CPWf_BBkkSO4SsgMl4BcSu6Tfpl8tJb1Duamjy5aw?e=nrle65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xF1yieXn7vDAUxW13wFyp2zhomANI0ox/view?usp=drive_link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1drv.ms/w/c/e93dc34a8865cef2/EUGgjNspPNJGmDGvCoyOmE8BAdn1rAq3CQnBsTJJtM4UWw?e=0VGT6Y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134;p27"/>
          <p:cNvPicPr/>
          <p:nvPr/>
        </p:nvPicPr>
        <p:blipFill>
          <a:blip r:embed="rId2"/>
          <a:srcRect t="5212" b="5204"/>
          <a:stretch/>
        </p:blipFill>
        <p:spPr>
          <a:xfrm flipH="1">
            <a:off x="36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4" name="Google Shape;135;p27"/>
          <p:cNvGrpSpPr/>
          <p:nvPr/>
        </p:nvGrpSpPr>
        <p:grpSpPr>
          <a:xfrm>
            <a:off x="-553320" y="270720"/>
            <a:ext cx="9278280" cy="1300320"/>
            <a:chOff x="-553320" y="270720"/>
            <a:chExt cx="9278280" cy="1300320"/>
          </a:xfrm>
        </p:grpSpPr>
        <p:sp>
          <p:nvSpPr>
            <p:cNvPr id="65" name="Google Shape;136;p27"/>
            <p:cNvSpPr/>
            <p:nvPr/>
          </p:nvSpPr>
          <p:spPr>
            <a:xfrm>
              <a:off x="-553320" y="270720"/>
              <a:ext cx="9278280" cy="1300320"/>
            </a:xfrm>
            <a:prstGeom prst="roundRect">
              <a:avLst>
                <a:gd name="adj" fmla="val 43641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6" name="Google Shape;137;p27"/>
            <p:cNvSpPr/>
            <p:nvPr/>
          </p:nvSpPr>
          <p:spPr>
            <a:xfrm>
              <a:off x="-343800" y="465480"/>
              <a:ext cx="207720" cy="2077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28600" y="428760"/>
            <a:ext cx="8807450" cy="98064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FFFFFF">
                <a:alpha val="5000"/>
              </a:srgbClr>
            </a:outerShdw>
          </a:effectLst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600" b="1" u="none" strike="noStrike" dirty="0" err="1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Zero</a:t>
            </a:r>
            <a:r>
              <a:rPr lang="fr-FR" sz="3600" b="1" u="none" strike="noStrike" dirty="0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-Code </a:t>
            </a:r>
            <a:r>
              <a:rPr lang="fr-FR" sz="3600" b="1" u="none" strike="noStrike" dirty="0" err="1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Acceleration</a:t>
            </a:r>
            <a:r>
              <a:rPr lang="fr-FR" sz="3600" b="1" u="none" strike="noStrike" dirty="0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 for Data Science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228600" y="1184230"/>
            <a:ext cx="7956550" cy="160920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A Comparative Study of Pandas, Modin, Intel® </a:t>
            </a:r>
            <a:r>
              <a:rPr lang="en-US" sz="16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oneAPI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, and NVIDIA RAPIDS</a:t>
            </a:r>
            <a:endParaRPr lang="en-US" sz="16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76920" cy="1314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 dirty="0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Workflow </a:t>
            </a:r>
            <a:r>
              <a:rPr lang="fr-FR" sz="3000" b="1" u="none" strike="noStrike" dirty="0" err="1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Steps</a:t>
            </a:r>
            <a:r>
              <a:rPr lang="fr-FR" sz="3000" b="1" u="none" strike="noStrike" dirty="0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 and </a:t>
            </a:r>
            <a:r>
              <a:rPr lang="fr-FR" sz="3000" b="1" u="none" strike="noStrike" dirty="0" err="1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methodology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228600" y="1704960"/>
            <a:ext cx="5562360" cy="25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The typical workflow involves three key stages: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- Data loading (reading large datasets)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- Data processing (groupby aggregations, transformations)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- Model training (machine learning algorithms such as RandomForest)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Each step offers opportunities for acceleration with appropriate tools.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5EEA9-01B2-8230-D942-F2B94C332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>
            <a:extLst>
              <a:ext uri="{FF2B5EF4-FFF2-40B4-BE49-F238E27FC236}">
                <a16:creationId xmlns:a16="http://schemas.microsoft.com/office/drawing/2014/main" id="{CAA5A7F6-B986-E3C7-FA18-876406BC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76920" cy="1314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  <a:t>SYSTEM ARCHITECTURE DIAGRAM:-</a:t>
            </a:r>
            <a:br>
              <a:rPr lang="fr-FR" sz="30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</a:br>
            <a:br>
              <a:rPr lang="fr-FR" sz="30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</a:br>
            <a:br>
              <a:rPr lang="fr-FR" sz="30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</a:b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0EB6C-78D1-2E09-607B-9C88DBC3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87596"/>
            <a:ext cx="6013450" cy="386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99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76920" cy="1314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Impact on Productivity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28600" y="1704960"/>
            <a:ext cx="5562360" cy="25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Slow runtimes keep data scientists waiting, reducing focus on analysis and model improvement.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Faster workflows enable more iteration, testing, and better model outcomes.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Acceleration tools can reclaim valuable time, increasing innovation speed and output quality.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76920" cy="1314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Impact on Productivity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228600" y="1704960"/>
            <a:ext cx="5562360" cy="25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Slow runtimes cause data scientists to spend excessive time waiting for code to execute, reducing analysis time.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Faster execution enables more iterations, better model tuning, and faster delivery of insights.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Acceleration tools reclaim valuable time, significantly improving innovation speed and output quality.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This leads to higher productivity and more impactful data science outcomes.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78;p31"/>
          <p:cNvPicPr/>
          <p:nvPr/>
        </p:nvPicPr>
        <p:blipFill>
          <a:blip r:embed="rId2"/>
          <a:srcRect t="5212" b="5204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1" name="Google Shape;179;p31"/>
          <p:cNvGrpSpPr/>
          <p:nvPr/>
        </p:nvGrpSpPr>
        <p:grpSpPr>
          <a:xfrm>
            <a:off x="-553320" y="130680"/>
            <a:ext cx="9278280" cy="1300320"/>
            <a:chOff x="-553320" y="130680"/>
            <a:chExt cx="9278280" cy="1300320"/>
          </a:xfrm>
        </p:grpSpPr>
        <p:sp>
          <p:nvSpPr>
            <p:cNvPr id="102" name="Google Shape;180;p31"/>
            <p:cNvSpPr/>
            <p:nvPr/>
          </p:nvSpPr>
          <p:spPr>
            <a:xfrm>
              <a:off x="-553320" y="130680"/>
              <a:ext cx="9278280" cy="1300320"/>
            </a:xfrm>
            <a:prstGeom prst="roundRect">
              <a:avLst>
                <a:gd name="adj" fmla="val 43641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3" name="Google Shape;181;p31"/>
            <p:cNvSpPr/>
            <p:nvPr/>
          </p:nvSpPr>
          <p:spPr>
            <a:xfrm>
              <a:off x="-343800" y="465480"/>
              <a:ext cx="207720" cy="2077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47760" y="380880"/>
            <a:ext cx="546696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Acceleration Tools and Implementation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title"/>
          </p:nvPr>
        </p:nvSpPr>
        <p:spPr>
          <a:xfrm>
            <a:off x="228600" y="419040"/>
            <a:ext cx="1018800" cy="713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4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03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76920" cy="1314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Modin: Easy Integration for Data Processing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228600" y="1704960"/>
            <a:ext cx="5562360" cy="25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Modin is a drop-in replacement for Pandas requiring only a single import change.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It uses multi-core CPU parallelism to speed up data loading and manipulation.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No other code changes are needed, making it an effortless acceleration tool for typical workflows.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76920" cy="1314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Intel® oneAPI: CPU-based Model Training Improvement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228600" y="1704960"/>
            <a:ext cx="5562360" cy="25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Intel® oneAPI accelerates Scikit-learn model training on CPUs with a simple two-line patch.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It delivers around 2x speedup in model training without modifying data processing steps.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Ideal for CPU-dependent machine learning workflows requiring faster training times.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71;p30" title="freepik__adjust__92215.jpeg"/>
          <p:cNvSpPr/>
          <p:nvPr/>
        </p:nvSpPr>
        <p:spPr>
          <a:xfrm>
            <a:off x="5217480" y="228600"/>
            <a:ext cx="3926520" cy="4686120"/>
          </a:xfrm>
          <a:prstGeom prst="roundRect">
            <a:avLst>
              <a:gd name="adj" fmla="val 8045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4838400" cy="174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6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NVIDIA RAPIDS: GPU-based Comprehensive Acceleration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228600" y="1971720"/>
            <a:ext cx="4838400" cy="243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RAPIDS is a library suite that enables GPU acceleration of the entire workflow.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It requires switching to GPU-specific libraries but delivers the fastest runtime improvements.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It provides 6-8x speedups for data loading, processing, and model training when using NVIDIA GPUs.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78;p31"/>
          <p:cNvPicPr/>
          <p:nvPr/>
        </p:nvPicPr>
        <p:blipFill>
          <a:blip r:embed="rId2"/>
          <a:srcRect t="5212" b="5204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4" name="Google Shape;179;p31"/>
          <p:cNvGrpSpPr/>
          <p:nvPr/>
        </p:nvGrpSpPr>
        <p:grpSpPr>
          <a:xfrm>
            <a:off x="-553320" y="130680"/>
            <a:ext cx="9278280" cy="1300320"/>
            <a:chOff x="-553320" y="130680"/>
            <a:chExt cx="9278280" cy="1300320"/>
          </a:xfrm>
        </p:grpSpPr>
        <p:sp>
          <p:nvSpPr>
            <p:cNvPr id="115" name="Google Shape;180;p31"/>
            <p:cNvSpPr/>
            <p:nvPr/>
          </p:nvSpPr>
          <p:spPr>
            <a:xfrm>
              <a:off x="-553320" y="130680"/>
              <a:ext cx="9278280" cy="1300320"/>
            </a:xfrm>
            <a:prstGeom prst="roundRect">
              <a:avLst>
                <a:gd name="adj" fmla="val 43641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6" name="Google Shape;181;p31"/>
            <p:cNvSpPr/>
            <p:nvPr/>
          </p:nvSpPr>
          <p:spPr>
            <a:xfrm>
              <a:off x="-343800" y="465480"/>
              <a:ext cx="207720" cy="2077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47760" y="380880"/>
            <a:ext cx="546696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Performance Analysis and Recommendations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228600" y="419040"/>
            <a:ext cx="1018800" cy="713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4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04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71;p30" title="freepik__adjust__92215.jpeg"/>
          <p:cNvSpPr/>
          <p:nvPr/>
        </p:nvSpPr>
        <p:spPr>
          <a:xfrm>
            <a:off x="5217480" y="228600"/>
            <a:ext cx="3926520" cy="4686120"/>
          </a:xfrm>
          <a:prstGeom prst="roundRect">
            <a:avLst>
              <a:gd name="adj" fmla="val 8045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4838400" cy="174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6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Execution Time Comparisons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228600" y="1971720"/>
            <a:ext cx="4838400" cy="243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Execution times show RAPIDS as the fastest, followed by Modin and oneAPI.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Data loading times: RAPIDS 0.4s, Modin 1.8s, Baseline 3.2s.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GroupBy operations: RAPIDS 0.2s, Modin 0.9s, Baseline 1.5s.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Model training: RAPIDS 4.2s, oneAPI 14.3s, Baseline 28.7s.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788150" cy="174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r>
              <a:rPr lang="fr-FR" sz="2600" dirty="0">
                <a:solidFill>
                  <a:schemeClr val="dk1"/>
                </a:solidFill>
                <a:latin typeface="Arial"/>
              </a:rPr>
              <a:t>TEAM MEMBERS:-</a:t>
            </a:r>
            <a:br>
              <a:rPr lang="fr-FR" sz="2600" dirty="0">
                <a:solidFill>
                  <a:schemeClr val="dk1"/>
                </a:solidFill>
                <a:latin typeface="Arial"/>
              </a:rPr>
            </a:br>
            <a:br>
              <a:rPr lang="fr-FR" sz="2200" dirty="0">
                <a:solidFill>
                  <a:schemeClr val="dk1"/>
                </a:solidFill>
                <a:latin typeface="Arial"/>
              </a:rPr>
            </a:br>
            <a:r>
              <a:rPr lang="en-IN" sz="2200" b="1" dirty="0" err="1"/>
              <a:t>Manvith</a:t>
            </a:r>
            <a:r>
              <a:rPr lang="en-IN" sz="2200" b="1" dirty="0"/>
              <a:t> Reddy Kandi(24BCE10177)</a:t>
            </a:r>
            <a:br>
              <a:rPr lang="en-IN" sz="2200" dirty="0"/>
            </a:br>
            <a:r>
              <a:rPr lang="en-IN" sz="2200" b="1" dirty="0"/>
              <a:t>Simone Gupta(24BCE10618)</a:t>
            </a:r>
            <a:br>
              <a:rPr lang="en-IN" sz="2200" dirty="0"/>
            </a:br>
            <a:r>
              <a:rPr lang="en-IN" sz="2200" b="1" dirty="0"/>
              <a:t>Divyansh Sharma(24BCE11197)</a:t>
            </a:r>
            <a:br>
              <a:rPr lang="en-IN" sz="2200" dirty="0"/>
            </a:br>
            <a:r>
              <a:rPr lang="en-IN" sz="2200" b="1" dirty="0" err="1"/>
              <a:t>Kanakiya</a:t>
            </a:r>
            <a:r>
              <a:rPr lang="en-IN" sz="2200" b="1" dirty="0"/>
              <a:t> Dip D. (24BCE11205)</a:t>
            </a:r>
            <a:br>
              <a:rPr lang="en-IN" sz="2200" dirty="0"/>
            </a:br>
            <a:r>
              <a:rPr lang="en-IN" sz="2200" b="1" dirty="0"/>
              <a:t>Akhand Pratap Singh(24BCE11467)</a:t>
            </a:r>
            <a:br>
              <a:rPr lang="en-IN" sz="2200" dirty="0"/>
            </a:br>
            <a:br>
              <a:rPr lang="fr-FR" sz="2600" dirty="0">
                <a:solidFill>
                  <a:schemeClr val="dk1"/>
                </a:solidFill>
                <a:latin typeface="Arial"/>
              </a:rPr>
            </a:br>
            <a:br>
              <a:rPr lang="fr-FR" sz="2600" dirty="0">
                <a:solidFill>
                  <a:schemeClr val="dk1"/>
                </a:solidFill>
                <a:latin typeface="Arial"/>
              </a:rPr>
            </a:br>
            <a:endParaRPr lang="fr-FR" sz="2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2A66B-DAAB-FA3F-2166-683AAB0A110B}"/>
              </a:ext>
            </a:extLst>
          </p:cNvPr>
          <p:cNvSpPr txBox="1"/>
          <p:nvPr/>
        </p:nvSpPr>
        <p:spPr>
          <a:xfrm>
            <a:off x="330200" y="2780326"/>
            <a:ext cx="4641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 GUIDANCE OF –</a:t>
            </a:r>
            <a:br>
              <a:rPr lang="en-US" dirty="0"/>
            </a:br>
            <a:br>
              <a:rPr lang="en-US" dirty="0"/>
            </a:br>
            <a:r>
              <a:rPr lang="en-US" sz="2400" b="1" dirty="0"/>
              <a:t>Dr</a:t>
            </a:r>
            <a:r>
              <a:rPr lang="en-IN" sz="2400" b="1" dirty="0"/>
              <a:t>. Pavithra </a:t>
            </a:r>
            <a:r>
              <a:rPr lang="en-IN" sz="2400" b="1" dirty="0" err="1"/>
              <a:t>Rathinavel</a:t>
            </a:r>
            <a:endParaRPr lang="en-IN" sz="2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76920" cy="1314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Speedup Visualization and Interpretation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228600" y="1704960"/>
            <a:ext cx="5562360" cy="25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Speedup factors compared to baseline demonstrate RAPIDS leads with 6-8x improvements.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Modin provides 1.5-2x speedups in data processing tasks.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Intel® oneAPI offers a 2x speedup for model training.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These gains translate to significant workflow acceleration depending on the bottleneck.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D873-0ED9-BE75-7F7E-2DBB4F4D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>
            <a:extLst>
              <a:ext uri="{FF2B5EF4-FFF2-40B4-BE49-F238E27FC236}">
                <a16:creationId xmlns:a16="http://schemas.microsoft.com/office/drawing/2014/main" id="{66EAC1B4-E803-B2CD-1D54-3868BFB7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7181850" cy="174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600" b="1" dirty="0" err="1">
                <a:solidFill>
                  <a:schemeClr val="dk1"/>
                </a:solidFill>
                <a:latin typeface="Sora"/>
              </a:rPr>
              <a:t>Implementation</a:t>
            </a:r>
            <a:r>
              <a:rPr lang="fr-FR" sz="2600" b="1" dirty="0">
                <a:solidFill>
                  <a:schemeClr val="dk1"/>
                </a:solidFill>
                <a:latin typeface="Sora"/>
              </a:rPr>
              <a:t> and </a:t>
            </a:r>
            <a:r>
              <a:rPr lang="fr-FR" sz="2600" b="1" dirty="0" err="1">
                <a:solidFill>
                  <a:schemeClr val="dk1"/>
                </a:solidFill>
                <a:latin typeface="Sora"/>
              </a:rPr>
              <a:t>coding</a:t>
            </a:r>
            <a:r>
              <a:rPr lang="fr-FR" sz="2600" b="1" dirty="0">
                <a:solidFill>
                  <a:schemeClr val="dk1"/>
                </a:solidFill>
                <a:latin typeface="Sora"/>
              </a:rPr>
              <a:t> (MODULE WORKFLOW):</a:t>
            </a:r>
            <a:br>
              <a:rPr lang="fr-FR" sz="2600" b="1" dirty="0">
                <a:solidFill>
                  <a:schemeClr val="dk1"/>
                </a:solidFill>
                <a:latin typeface="Sora"/>
              </a:rPr>
            </a:br>
            <a:br>
              <a:rPr lang="fr-FR" sz="2600" b="1" dirty="0">
                <a:solidFill>
                  <a:schemeClr val="dk1"/>
                </a:solidFill>
                <a:latin typeface="Sora"/>
              </a:rPr>
            </a:br>
            <a:r>
              <a:rPr lang="fr-FR" sz="2600" b="1" dirty="0">
                <a:solidFill>
                  <a:schemeClr val="dk1"/>
                </a:solidFill>
                <a:latin typeface="Sora"/>
              </a:rPr>
              <a:t>LINK:-</a:t>
            </a:r>
            <a:r>
              <a:rPr lang="en-IN" sz="2800" dirty="0">
                <a:hlinkClick r:id="rId2"/>
              </a:rPr>
              <a:t>ACC_layout.docx</a:t>
            </a:r>
            <a:endParaRPr lang="fr-FR" sz="2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3817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5827E-5182-D0B6-9A1E-54EA1391A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>
            <a:extLst>
              <a:ext uri="{FF2B5EF4-FFF2-40B4-BE49-F238E27FC236}">
                <a16:creationId xmlns:a16="http://schemas.microsoft.com/office/drawing/2014/main" id="{79E97256-0F8F-B0E2-57C7-CD264E0A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26450" cy="287655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600" b="1" dirty="0">
                <a:solidFill>
                  <a:schemeClr val="dk1"/>
                </a:solidFill>
                <a:latin typeface="Sora"/>
              </a:rPr>
              <a:t>DEMO VIDEO:-</a:t>
            </a:r>
            <a:br>
              <a:rPr lang="fr-FR" sz="2600" b="1" dirty="0">
                <a:solidFill>
                  <a:schemeClr val="dk1"/>
                </a:solidFill>
                <a:latin typeface="Sora"/>
              </a:rPr>
            </a:br>
            <a:br>
              <a:rPr lang="fr-FR" sz="2600" b="1" dirty="0">
                <a:solidFill>
                  <a:schemeClr val="dk1"/>
                </a:solidFill>
                <a:latin typeface="Sora"/>
              </a:rPr>
            </a:br>
            <a:r>
              <a:rPr lang="fr-FR" sz="2600" b="1" dirty="0">
                <a:solidFill>
                  <a:schemeClr val="dk1"/>
                </a:solidFill>
                <a:latin typeface="Sora"/>
              </a:rPr>
              <a:t>LINK:-</a:t>
            </a:r>
            <a:endParaRPr lang="fr-FR" sz="2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54344-389C-7A74-0DF2-E82A02017F5F}"/>
              </a:ext>
            </a:extLst>
          </p:cNvPr>
          <p:cNvSpPr txBox="1"/>
          <p:nvPr/>
        </p:nvSpPr>
        <p:spPr>
          <a:xfrm>
            <a:off x="349250" y="1666875"/>
            <a:ext cx="631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DEMO VIDEO ON ZERO CODE ACCELERATION.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164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120A9-B645-B501-F3C3-89F3C803F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>
            <a:extLst>
              <a:ext uri="{FF2B5EF4-FFF2-40B4-BE49-F238E27FC236}">
                <a16:creationId xmlns:a16="http://schemas.microsoft.com/office/drawing/2014/main" id="{4F7D4D00-C57B-625B-D72C-CDB3AC78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064250" cy="174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600" b="1" dirty="0">
                <a:solidFill>
                  <a:schemeClr val="dk1"/>
                </a:solidFill>
                <a:latin typeface="Sora"/>
              </a:rPr>
              <a:t>SNAPSHOTS OF THE PROJECT WITH TESTING(INPUT/OUTPUT):-</a:t>
            </a:r>
            <a:br>
              <a:rPr lang="fr-FR" sz="2600" b="1" dirty="0">
                <a:solidFill>
                  <a:schemeClr val="dk1"/>
                </a:solidFill>
                <a:latin typeface="Sora"/>
              </a:rPr>
            </a:br>
            <a:br>
              <a:rPr lang="fr-FR" sz="2600" b="1" dirty="0">
                <a:solidFill>
                  <a:schemeClr val="dk1"/>
                </a:solidFill>
                <a:latin typeface="Sora"/>
              </a:rPr>
            </a:br>
            <a:r>
              <a:rPr lang="fr-FR" sz="1800" b="1" dirty="0">
                <a:solidFill>
                  <a:schemeClr val="dk1"/>
                </a:solidFill>
                <a:latin typeface="Sora"/>
              </a:rPr>
              <a:t>LINK:-</a:t>
            </a:r>
            <a:r>
              <a:rPr lang="en-IN" sz="1800" dirty="0">
                <a:hlinkClick r:id="rId2"/>
              </a:rPr>
              <a:t>SNAPSHOTS OF PROJECT.docx</a:t>
            </a:r>
            <a:br>
              <a:rPr lang="en-IN" sz="1800" dirty="0"/>
            </a:br>
            <a:br>
              <a:rPr lang="en-IN" sz="1800" dirty="0"/>
            </a:br>
            <a:r>
              <a:rPr lang="en-IN" sz="1800" dirty="0"/>
              <a:t>(INPUT AND OUTPUT ARE GIVEN IN THE SNAPSHOTS)</a:t>
            </a:r>
            <a:br>
              <a:rPr lang="fr-FR" sz="2600" b="1" dirty="0">
                <a:solidFill>
                  <a:schemeClr val="dk1"/>
                </a:solidFill>
                <a:latin typeface="Sora"/>
              </a:rPr>
            </a:br>
            <a:endParaRPr lang="fr-FR" sz="2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2">
            <a:extLst>
              <a:ext uri="{FF2B5EF4-FFF2-40B4-BE49-F238E27FC236}">
                <a16:creationId xmlns:a16="http://schemas.microsoft.com/office/drawing/2014/main" id="{B57D0D8E-559C-2464-1D8B-4D2029CBFF7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95250" y="2571750"/>
            <a:ext cx="4838400" cy="243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5823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76920" cy="1314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3000" b="1" dirty="0">
                <a:solidFill>
                  <a:schemeClr val="dk1"/>
                </a:solidFill>
                <a:latin typeface="Sora"/>
                <a:ea typeface="Sora"/>
              </a:rPr>
              <a:t>RESULTS:-</a:t>
            </a:r>
            <a:br>
              <a:rPr lang="fr-FR" sz="3000" b="1" dirty="0">
                <a:solidFill>
                  <a:schemeClr val="dk1"/>
                </a:solidFill>
                <a:latin typeface="Sora"/>
                <a:ea typeface="Sora"/>
              </a:rPr>
            </a:br>
            <a:r>
              <a:rPr lang="fr-FR" sz="3000" b="1" u="none" strike="noStrike" dirty="0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Tool </a:t>
            </a:r>
            <a:r>
              <a:rPr lang="fr-FR" sz="3000" b="1" u="none" strike="noStrike" dirty="0" err="1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Selection</a:t>
            </a:r>
            <a:r>
              <a:rPr lang="fr-FR" sz="3000" b="1" u="none" strike="noStrike" dirty="0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 </a:t>
            </a:r>
            <a:r>
              <a:rPr lang="fr-FR" sz="3000" b="1" u="none" strike="noStrike" dirty="0" err="1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Based</a:t>
            </a:r>
            <a:r>
              <a:rPr lang="fr-FR" sz="3000" b="1" u="none" strike="noStrike" dirty="0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 on Workflow </a:t>
            </a:r>
            <a:r>
              <a:rPr lang="fr-FR" sz="3000" b="1" u="none" strike="noStrike" dirty="0" err="1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Needs</a:t>
            </a:r>
            <a:br>
              <a:rPr lang="fr-FR" sz="3000" b="1" u="none" strike="noStrike" dirty="0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</a:b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228600" y="1704960"/>
            <a:ext cx="5562360" cy="25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Choose RAPIDS for maximum speed if you have an NVIDIA GPU and can adapt code.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Select Modin for simple, no-code changes accelerating CPU data processing.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Use Intel® oneAPI to speed up CPU-based model training with minimal code addition.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Hybrid approaches combining Modin and oneAPI can optimize CPU workflows effectively.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71;p30" title="freepik__adjust__92215.jpeg"/>
          <p:cNvSpPr/>
          <p:nvPr/>
        </p:nvSpPr>
        <p:spPr>
          <a:xfrm>
            <a:off x="5217480" y="228600"/>
            <a:ext cx="3926520" cy="4686120"/>
          </a:xfrm>
          <a:prstGeom prst="roundRect">
            <a:avLst>
              <a:gd name="adj" fmla="val 8045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4838400" cy="174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6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Conclusions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228600" y="1971720"/>
            <a:ext cx="4838400" cy="243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Accelerating data science workflows no longer requires deep parallel programming skills.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Powerful tools like Modin, oneAPI, and RAPIDS offer dramatic runtime reductions with minimal code effort.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Selecting the appropriate tool depends on hardware availability and workflow bottlenecks.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Adopting these solutions can unlock faster iterations, higher productivity, and improved business outcomes.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61681-324E-27E0-25DE-173E4102B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71;p30" title="freepik__adjust__92215.jpeg">
            <a:extLst>
              <a:ext uri="{FF2B5EF4-FFF2-40B4-BE49-F238E27FC236}">
                <a16:creationId xmlns:a16="http://schemas.microsoft.com/office/drawing/2014/main" id="{40AF4A9A-7FE7-CD5B-328C-43178FDDA6CB}"/>
              </a:ext>
            </a:extLst>
          </p:cNvPr>
          <p:cNvSpPr/>
          <p:nvPr/>
        </p:nvSpPr>
        <p:spPr>
          <a:xfrm>
            <a:off x="5217480" y="228600"/>
            <a:ext cx="3926520" cy="4686120"/>
          </a:xfrm>
          <a:prstGeom prst="roundRect">
            <a:avLst>
              <a:gd name="adj" fmla="val 8045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0" name="PlaceHolder 1">
            <a:extLst>
              <a:ext uri="{FF2B5EF4-FFF2-40B4-BE49-F238E27FC236}">
                <a16:creationId xmlns:a16="http://schemas.microsoft.com/office/drawing/2014/main" id="{6BA1AAB3-EC6E-DB82-E561-392A6B3B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4838400" cy="174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600" b="1" u="none" strike="noStrike" dirty="0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Introduction</a:t>
            </a:r>
            <a:endParaRPr lang="fr-FR" sz="2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>
            <a:extLst>
              <a:ext uri="{FF2B5EF4-FFF2-40B4-BE49-F238E27FC236}">
                <a16:creationId xmlns:a16="http://schemas.microsoft.com/office/drawing/2014/main" id="{9C1F4889-3022-30DD-0B23-08BA1197575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28600" y="1971720"/>
            <a:ext cx="4838400" cy="243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Data science workflows are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often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slow,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limiting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productivity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and innovation. 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The cause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is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that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standard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libraries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like Pandas and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Scikit-learn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were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designed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for a single-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core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world and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don’t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fully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utilize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modern multi-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core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CPUs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or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GPUs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. 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Our goal: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accelerate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workflows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significantly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with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minimal to </a:t>
            </a:r>
            <a:r>
              <a:rPr lang="fr-FR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zero</a:t>
            </a:r>
            <a:r>
              <a:rPr lang="fr-FR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code changes.</a:t>
            </a:r>
            <a:endParaRPr lang="fr-FR" sz="1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2522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178;p31"/>
          <p:cNvPicPr/>
          <p:nvPr/>
        </p:nvPicPr>
        <p:blipFill>
          <a:blip r:embed="rId2"/>
          <a:srcRect t="5212" b="5204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3" name="Google Shape;179;p31"/>
          <p:cNvGrpSpPr/>
          <p:nvPr/>
        </p:nvGrpSpPr>
        <p:grpSpPr>
          <a:xfrm>
            <a:off x="-553320" y="130680"/>
            <a:ext cx="9278280" cy="1300320"/>
            <a:chOff x="-553320" y="130680"/>
            <a:chExt cx="9278280" cy="1300320"/>
          </a:xfrm>
        </p:grpSpPr>
        <p:sp>
          <p:nvSpPr>
            <p:cNvPr id="74" name="Google Shape;180;p31"/>
            <p:cNvSpPr/>
            <p:nvPr/>
          </p:nvSpPr>
          <p:spPr>
            <a:xfrm>
              <a:off x="-553320" y="130680"/>
              <a:ext cx="9278280" cy="1300320"/>
            </a:xfrm>
            <a:prstGeom prst="roundRect">
              <a:avLst>
                <a:gd name="adj" fmla="val 43641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5" name="Google Shape;181;p31"/>
            <p:cNvSpPr/>
            <p:nvPr/>
          </p:nvSpPr>
          <p:spPr>
            <a:xfrm>
              <a:off x="-343800" y="465480"/>
              <a:ext cx="207720" cy="2077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47760" y="380880"/>
            <a:ext cx="546696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Presentation Overview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228600" y="419040"/>
            <a:ext cx="1018800" cy="713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4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01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71;p30" title="freepik__adjust__92215.jpeg"/>
          <p:cNvSpPr/>
          <p:nvPr/>
        </p:nvSpPr>
        <p:spPr>
          <a:xfrm>
            <a:off x="5217480" y="228600"/>
            <a:ext cx="3926520" cy="4686120"/>
          </a:xfrm>
          <a:prstGeom prst="roundRect">
            <a:avLst>
              <a:gd name="adj" fmla="val 8045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4838400" cy="174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6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Background and Motivation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228600" y="1971720"/>
            <a:ext cx="4838400" cy="243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Data scientists spend valuable time waiting for code execution instead of analyzing results.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We aim to overcome this bottleneck by using acceleration libraries that require no or minimal code changes.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The investigation focuses on commonly used tools and how they can enhance workflow efficiency.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76920" cy="1314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Experiment Setup and Tools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228600" y="1704960"/>
            <a:ext cx="5562360" cy="25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Workflow benchmark: load a 1-million-row CSV (NYC Taxi dataset), perform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groupby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aggregation, train a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RandomForestClassifier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. 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Contenders include: 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- Baseline: Standard Pandas + Scikit-learn on CPU 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- Modin: drop-in replacement for Pandas with multi-core CPU acceleration 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- Intel®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oneAPI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: CPU extension to speed up Scikit-learn 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- NVIDIA RAPIDS: GPU-based acceleration using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cudf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and </a:t>
            </a:r>
            <a:r>
              <a:rPr lang="en-US" sz="1400" b="0" u="none" strike="noStrike" dirty="0" err="1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cuml</a:t>
            </a: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 libraries</a:t>
            </a:r>
            <a:endParaRPr lang="en-US" sz="14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76920" cy="1314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Key Results and Insights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228600" y="1704960"/>
            <a:ext cx="5562360" cy="25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RAPIDS shows fastest execution across tasks, harnessing GPU power.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Modin improves data processing speed easily with minimal code change.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Intel® oneAPI offers model training speedup on CPUs with small code patch.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Each tool presents trade-offs between speed gains and implementation complexity.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178;p31"/>
          <p:cNvPicPr/>
          <p:nvPr/>
        </p:nvPicPr>
        <p:blipFill>
          <a:blip r:embed="rId2"/>
          <a:srcRect t="5212" b="5204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6" name="Google Shape;179;p31"/>
          <p:cNvGrpSpPr/>
          <p:nvPr/>
        </p:nvGrpSpPr>
        <p:grpSpPr>
          <a:xfrm>
            <a:off x="-553320" y="130680"/>
            <a:ext cx="9278280" cy="1300320"/>
            <a:chOff x="-553320" y="130680"/>
            <a:chExt cx="9278280" cy="1300320"/>
          </a:xfrm>
        </p:grpSpPr>
        <p:sp>
          <p:nvSpPr>
            <p:cNvPr id="87" name="Google Shape;180;p31"/>
            <p:cNvSpPr/>
            <p:nvPr/>
          </p:nvSpPr>
          <p:spPr>
            <a:xfrm>
              <a:off x="-553320" y="130680"/>
              <a:ext cx="9278280" cy="1300320"/>
            </a:xfrm>
            <a:prstGeom prst="roundRect">
              <a:avLst>
                <a:gd name="adj" fmla="val 43641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8" name="Google Shape;181;p31"/>
            <p:cNvSpPr/>
            <p:nvPr/>
          </p:nvSpPr>
          <p:spPr>
            <a:xfrm>
              <a:off x="-343800" y="465480"/>
              <a:ext cx="207720" cy="2077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3440" bIns="73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247760" y="380880"/>
            <a:ext cx="546696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Data Science Bottleneck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title"/>
          </p:nvPr>
        </p:nvSpPr>
        <p:spPr>
          <a:xfrm>
            <a:off x="228600" y="419040"/>
            <a:ext cx="1018800" cy="713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4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02</a:t>
            </a:r>
            <a:endParaRPr lang="fr-FR" sz="4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171;p30" title="freepik__adjust__92215.jpeg"/>
          <p:cNvSpPr/>
          <p:nvPr/>
        </p:nvSpPr>
        <p:spPr>
          <a:xfrm>
            <a:off x="5217480" y="228600"/>
            <a:ext cx="3926520" cy="4686120"/>
          </a:xfrm>
          <a:prstGeom prst="roundRect">
            <a:avLst>
              <a:gd name="adj" fmla="val 8045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4838400" cy="174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600" b="1" u="none" strike="noStrike">
                <a:solidFill>
                  <a:schemeClr val="dk1"/>
                </a:solidFill>
                <a:effectLst/>
                <a:uFillTx/>
                <a:latin typeface="Sora"/>
                <a:ea typeface="Sora"/>
              </a:rPr>
              <a:t>Problem Definition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228600" y="1971720"/>
            <a:ext cx="4838400" cy="243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Traditional data science tools designed for single-core processing limit exploitation of modern CPU and GPU architectures.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This causes slow execution times, limiting productivity and timely insights. 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Public Sans"/>
                <a:ea typeface="Public Sans"/>
              </a:rPr>
              <a:t>The challenge is to accelerate workflows without extensive rewriting or parallel programming expertise.</a:t>
            </a:r>
            <a:endParaRPr lang="fr-F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85D3F2"/>
      </a:lt1>
      <a:dk2>
        <a:srgbClr val="BBF2ED"/>
      </a:dk2>
      <a:lt2>
        <a:srgbClr val="CDD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</TotalTime>
  <Words>960</Words>
  <Application>Microsoft Office PowerPoint</Application>
  <PresentationFormat>On-screen Show (16:9)</PresentationFormat>
  <Paragraphs>88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OpenSymbol</vt:lpstr>
      <vt:lpstr>Public Sans</vt:lpstr>
      <vt:lpstr>Sora</vt:lpstr>
      <vt:lpstr>Symbol</vt:lpstr>
      <vt:lpstr>Wingdings</vt:lpstr>
      <vt:lpstr>Tech Startup by Slidesgo</vt:lpstr>
      <vt:lpstr>Slidesgo Final Pages</vt:lpstr>
      <vt:lpstr>Zero-Code Acceleration for Data Science</vt:lpstr>
      <vt:lpstr>TEAM MEMBERS:-  Manvith Reddy Kandi(24BCE10177) Simone Gupta(24BCE10618) Divyansh Sharma(24BCE11197) Kanakiya Dip D. (24BCE11205) Akhand Pratap Singh(24BCE11467)   </vt:lpstr>
      <vt:lpstr>Introduction</vt:lpstr>
      <vt:lpstr>Presentation Overview</vt:lpstr>
      <vt:lpstr>Background and Motivation</vt:lpstr>
      <vt:lpstr>Experiment Setup and Tools</vt:lpstr>
      <vt:lpstr>Key Results and Insights</vt:lpstr>
      <vt:lpstr>Data Science Bottleneck</vt:lpstr>
      <vt:lpstr>Problem Definition</vt:lpstr>
      <vt:lpstr>Workflow Steps and methodology</vt:lpstr>
      <vt:lpstr>SYSTEM ARCHITECTURE DIAGRAM:-   </vt:lpstr>
      <vt:lpstr>Impact on Productivity</vt:lpstr>
      <vt:lpstr>Impact on Productivity</vt:lpstr>
      <vt:lpstr>Acceleration Tools and Implementation</vt:lpstr>
      <vt:lpstr>Modin: Easy Integration for Data Processing</vt:lpstr>
      <vt:lpstr>Intel® oneAPI: CPU-based Model Training Improvement</vt:lpstr>
      <vt:lpstr>NVIDIA RAPIDS: GPU-based Comprehensive Acceleration</vt:lpstr>
      <vt:lpstr>Performance Analysis and Recommendations</vt:lpstr>
      <vt:lpstr>Execution Time Comparisons</vt:lpstr>
      <vt:lpstr>Speedup Visualization and Interpretation</vt:lpstr>
      <vt:lpstr>Implementation and coding (MODULE WORKFLOW):  LINK:-ACC_layout.docx</vt:lpstr>
      <vt:lpstr>DEMO VIDEO:-  LINK:-</vt:lpstr>
      <vt:lpstr>SNAPSHOTS OF THE PROJECT WITH TESTING(INPUT/OUTPUT):-  LINK:-SNAPSHOTS OF PROJECT.docx  (INPUT AND OUTPUT ARE GIVEN IN THE SNAPSHOTS) </vt:lpstr>
      <vt:lpstr>RESULTS:- Tool Selection Based on Workflow Needs </vt:lpstr>
      <vt:lpstr>Conclusions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 MANVITH REDDY</dc:creator>
  <cp:lastModifiedBy>KANDI MANVITH REDDY</cp:lastModifiedBy>
  <cp:revision>4</cp:revision>
  <dcterms:modified xsi:type="dcterms:W3CDTF">2025-09-14T16:12:07Z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2025-08-02T20:11:26Z</dcterms:created>
  <dc:creator>Unknown Creator</dc:creator>
  <dc:description/>
  <dc:language>en-US</dc:language>
  <cp:lastModifiedBy>Unknown Creator</cp:lastModifiedBy>
  <dcterms:modified xsi:type="dcterms:W3CDTF">2025-08-02T20:11:26Z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21</vt:r8>
  </property>
</Properties>
</file>